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5"/>
  </p:notesMasterIdLst>
  <p:handoutMasterIdLst>
    <p:handoutMasterId r:id="rId26"/>
  </p:handoutMasterIdLst>
  <p:sldIdLst>
    <p:sldId id="2076137917" r:id="rId6"/>
    <p:sldId id="2076137918" r:id="rId7"/>
    <p:sldId id="2076137911" r:id="rId8"/>
    <p:sldId id="1370" r:id="rId9"/>
    <p:sldId id="2076137919" r:id="rId10"/>
    <p:sldId id="2076137922" r:id="rId11"/>
    <p:sldId id="2076137933" r:id="rId12"/>
    <p:sldId id="2076137942" r:id="rId13"/>
    <p:sldId id="2076137923" r:id="rId14"/>
    <p:sldId id="2076137943" r:id="rId15"/>
    <p:sldId id="2076137944" r:id="rId16"/>
    <p:sldId id="2076137945" r:id="rId17"/>
    <p:sldId id="2076137924" r:id="rId18"/>
    <p:sldId id="2076137935" r:id="rId19"/>
    <p:sldId id="2076137939" r:id="rId20"/>
    <p:sldId id="2076137941" r:id="rId21"/>
    <p:sldId id="2076137940" r:id="rId22"/>
    <p:sldId id="2076137920" r:id="rId23"/>
    <p:sldId id="2076137921" r:id="rId24"/>
  </p:sldIdLst>
  <p:sldSz cx="12436475" cy="6994525"/>
  <p:notesSz cx="6858000" cy="9144000"/>
  <p:custDataLst>
    <p:tags r:id="rId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2"/>
            <p14:sldId id="2076137923"/>
            <p14:sldId id="2076137943"/>
            <p14:sldId id="2076137944"/>
            <p14:sldId id="2076137945"/>
            <p14:sldId id="2076137924"/>
            <p14:sldId id="2076137935"/>
            <p14:sldId id="2076137939"/>
            <p14:sldId id="2076137941"/>
            <p14:sldId id="2076137940"/>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89" d="100"/>
          <a:sy n="89" d="100"/>
        </p:scale>
        <p:origin x="1356"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7/20/2020 3:40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7/20/2020 3:40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468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3:55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7/20/2020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34D73-43F5-4ADE-9C38-7A08FE207564}"/>
              </a:ext>
            </a:extLst>
          </p:cNvPr>
          <p:cNvSpPr>
            <a:spLocks noGrp="1"/>
          </p:cNvSpPr>
          <p:nvPr>
            <p:ph type="title"/>
          </p:nvPr>
        </p:nvSpPr>
        <p:spPr/>
        <p:txBody>
          <a:bodyPr/>
          <a:lstStyle/>
          <a:p>
            <a:r>
              <a:rPr lang="en-US" dirty="0"/>
              <a:t>Work with Power BI in the Develop hub</a:t>
            </a:r>
          </a:p>
        </p:txBody>
      </p:sp>
      <p:sp>
        <p:nvSpPr>
          <p:cNvPr id="4" name="Text Placeholder 3">
            <a:extLst>
              <a:ext uri="{FF2B5EF4-FFF2-40B4-BE49-F238E27FC236}">
                <a16:creationId xmlns:a16="http://schemas.microsoft.com/office/drawing/2014/main" id="{E9B1025A-222E-40ED-A58D-61214C8FAC05}"/>
              </a:ext>
            </a:extLst>
          </p:cNvPr>
          <p:cNvSpPr>
            <a:spLocks noGrp="1"/>
          </p:cNvSpPr>
          <p:nvPr>
            <p:ph type="body" sz="quarter" idx="10"/>
          </p:nvPr>
        </p:nvSpPr>
        <p:spPr>
          <a:xfrm>
            <a:off x="595915" y="1464074"/>
            <a:ext cx="11239464" cy="430887"/>
          </a:xfrm>
        </p:spPr>
        <p:txBody>
          <a:bodyPr/>
          <a:lstStyle/>
          <a:p>
            <a:pPr marL="0" indent="0">
              <a:buNone/>
            </a:pPr>
            <a:endParaRPr lang="en-US" dirty="0"/>
          </a:p>
        </p:txBody>
      </p:sp>
      <p:pic>
        <p:nvPicPr>
          <p:cNvPr id="5" name="Picture 4">
            <a:extLst>
              <a:ext uri="{FF2B5EF4-FFF2-40B4-BE49-F238E27FC236}">
                <a16:creationId xmlns:a16="http://schemas.microsoft.com/office/drawing/2014/main" id="{06C0D6B9-C0E2-43DD-9E7E-C1BBF38CA8E7}"/>
              </a:ext>
            </a:extLst>
          </p:cNvPr>
          <p:cNvPicPr>
            <a:picLocks noChangeAspect="1"/>
          </p:cNvPicPr>
          <p:nvPr/>
        </p:nvPicPr>
        <p:blipFill>
          <a:blip r:embed="rId2"/>
          <a:stretch>
            <a:fillRect/>
          </a:stretch>
        </p:blipFill>
        <p:spPr>
          <a:xfrm>
            <a:off x="584200" y="1229230"/>
            <a:ext cx="8405588" cy="5380186"/>
          </a:xfrm>
          <a:prstGeom prst="rect">
            <a:avLst/>
          </a:prstGeom>
        </p:spPr>
      </p:pic>
    </p:spTree>
    <p:extLst>
      <p:ext uri="{BB962C8B-B14F-4D97-AF65-F5344CB8AC3E}">
        <p14:creationId xmlns:p14="http://schemas.microsoft.com/office/powerpoint/2010/main" val="127145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Create datasets with Power BI Desktop</a:t>
            </a:r>
          </a:p>
        </p:txBody>
      </p:sp>
      <p:sp>
        <p:nvSpPr>
          <p:cNvPr id="3" name="Text Placeholder 2">
            <a:extLst>
              <a:ext uri="{FF2B5EF4-FFF2-40B4-BE49-F238E27FC236}">
                <a16:creationId xmlns:a16="http://schemas.microsoft.com/office/drawing/2014/main" id="{88613C54-877B-4AFB-9D9E-54CA9E54A73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0F60B84-ACCC-49CA-9B6D-11D7FE474A6B}"/>
              </a:ext>
            </a:extLst>
          </p:cNvPr>
          <p:cNvPicPr>
            <a:picLocks noChangeAspect="1"/>
          </p:cNvPicPr>
          <p:nvPr/>
        </p:nvPicPr>
        <p:blipFill>
          <a:blip r:embed="rId2"/>
          <a:stretch>
            <a:fillRect/>
          </a:stretch>
        </p:blipFill>
        <p:spPr>
          <a:xfrm>
            <a:off x="693037" y="1157380"/>
            <a:ext cx="11743438" cy="5456393"/>
          </a:xfrm>
          <a:prstGeom prst="rect">
            <a:avLst/>
          </a:prstGeom>
        </p:spPr>
      </p:pic>
    </p:spTree>
    <p:extLst>
      <p:ext uri="{BB962C8B-B14F-4D97-AF65-F5344CB8AC3E}">
        <p14:creationId xmlns:p14="http://schemas.microsoft.com/office/powerpoint/2010/main" val="10275239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Create Power BI reports</a:t>
            </a:r>
          </a:p>
        </p:txBody>
      </p:sp>
      <p:sp>
        <p:nvSpPr>
          <p:cNvPr id="3" name="Text Placeholder 2">
            <a:extLst>
              <a:ext uri="{FF2B5EF4-FFF2-40B4-BE49-F238E27FC236}">
                <a16:creationId xmlns:a16="http://schemas.microsoft.com/office/drawing/2014/main" id="{88613C54-877B-4AFB-9D9E-54CA9E54A73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4E5E068-6BF3-4135-A786-D2773F1D1C71}"/>
              </a:ext>
            </a:extLst>
          </p:cNvPr>
          <p:cNvPicPr>
            <a:picLocks noChangeAspect="1"/>
          </p:cNvPicPr>
          <p:nvPr/>
        </p:nvPicPr>
        <p:blipFill>
          <a:blip r:embed="rId2"/>
          <a:stretch>
            <a:fillRect/>
          </a:stretch>
        </p:blipFill>
        <p:spPr>
          <a:xfrm>
            <a:off x="595915" y="1332046"/>
            <a:ext cx="10135795" cy="5002565"/>
          </a:xfrm>
          <a:prstGeom prst="rect">
            <a:avLst/>
          </a:prstGeom>
        </p:spPr>
      </p:pic>
    </p:spTree>
    <p:extLst>
      <p:ext uri="{BB962C8B-B14F-4D97-AF65-F5344CB8AC3E}">
        <p14:creationId xmlns:p14="http://schemas.microsoft.com/office/powerpoint/2010/main" val="12015622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Result-set caching</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016210"/>
          </a:xfrm>
        </p:spPr>
        <p:txBody>
          <a:bodyPr/>
          <a:lstStyle/>
          <a:p>
            <a:pPr marL="12305" indent="0">
              <a:spcBef>
                <a:spcPts val="790"/>
              </a:spcBef>
              <a:buNone/>
              <a:tabLst>
                <a:tab pos="246750" algn="l"/>
              </a:tabLst>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Materialized views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11880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p:txBody>
      </p:sp>
    </p:spTree>
    <p:extLst>
      <p:ext uri="{BB962C8B-B14F-4D97-AF65-F5344CB8AC3E}">
        <p14:creationId xmlns:p14="http://schemas.microsoft.com/office/powerpoint/2010/main" val="8392712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SQL Pool resource allocation</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2499146"/>
          </a:xfrm>
        </p:spPr>
        <p:txBody>
          <a:bodyPr/>
          <a:lstStyle/>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sp>
        <p:nvSpPr>
          <p:cNvPr id="3" name="Text Placeholder 2">
            <a:extLst>
              <a:ext uri="{FF2B5EF4-FFF2-40B4-BE49-F238E27FC236}">
                <a16:creationId xmlns:a16="http://schemas.microsoft.com/office/drawing/2014/main" id="{2AF99CB2-C9E3-45C6-9E66-606257B65A24}"/>
              </a:ext>
            </a:extLst>
          </p:cNvPr>
          <p:cNvSpPr>
            <a:spLocks noGrp="1"/>
          </p:cNvSpPr>
          <p:nvPr>
            <p:ph type="body" sz="quarter" idx="10"/>
          </p:nvPr>
        </p:nvSpPr>
        <p:spPr/>
        <p:txBody>
          <a:bodyPr/>
          <a:lstStyle/>
          <a:p>
            <a:endParaRPr lang="en-US"/>
          </a:p>
        </p:txBody>
      </p:sp>
      <p:pic>
        <p:nvPicPr>
          <p:cNvPr id="1026" name="Picture 2">
            <a:extLst>
              <a:ext uri="{FF2B5EF4-FFF2-40B4-BE49-F238E27FC236}">
                <a16:creationId xmlns:a16="http://schemas.microsoft.com/office/drawing/2014/main" id="{8B7A270F-7D07-4EA0-A985-BEB7EBD2D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8" y="1968500"/>
            <a:ext cx="609600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470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Synapse and Power BI</a:t>
            </a:r>
          </a:p>
          <a:p>
            <a:pPr marL="287338" lvl="1" indent="0">
              <a:buNone/>
            </a:pPr>
            <a:r>
              <a:rPr lang="en-US" sz="1800" dirty="0">
                <a:solidFill>
                  <a:schemeClr val="tx1"/>
                </a:solidFill>
              </a:rPr>
              <a:t>Managing Power BI workspaces in Synapse Analytics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Power BI in Synapse</a:t>
            </a:r>
          </a:p>
          <a:p>
            <a:pPr marL="287338" lvl="1" indent="0">
              <a:buNone/>
            </a:pPr>
            <a:r>
              <a:rPr lang="en-US" sz="1800" dirty="0">
                <a:solidFill>
                  <a:schemeClr val="tx1"/>
                </a:solidFill>
              </a:rPr>
              <a:t>Working with Power BI features in Synapse Studio</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Synapse and Power BI</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Connecting a Power BI Workspace</a:t>
            </a:r>
            <a:endParaRPr spc="-41" dirty="0"/>
          </a:p>
        </p:txBody>
      </p:sp>
      <p:pic>
        <p:nvPicPr>
          <p:cNvPr id="7" name="Picture 6">
            <a:extLst>
              <a:ext uri="{FF2B5EF4-FFF2-40B4-BE49-F238E27FC236}">
                <a16:creationId xmlns:a16="http://schemas.microsoft.com/office/drawing/2014/main" id="{F447F8EF-C733-4756-8768-658EFD46BFF1}"/>
              </a:ext>
            </a:extLst>
          </p:cNvPr>
          <p:cNvPicPr>
            <a:picLocks noChangeAspect="1"/>
          </p:cNvPicPr>
          <p:nvPr/>
        </p:nvPicPr>
        <p:blipFill>
          <a:blip r:embed="rId3"/>
          <a:stretch>
            <a:fillRect/>
          </a:stretch>
        </p:blipFill>
        <p:spPr>
          <a:xfrm>
            <a:off x="6498735" y="1418477"/>
            <a:ext cx="5110653" cy="4934199"/>
          </a:xfrm>
          <a:prstGeom prst="rect">
            <a:avLst/>
          </a:prstGeom>
        </p:spPr>
      </p:pic>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Connecting a Power BI Workspace - continued</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285BEBA0-3D87-42C1-99C8-DA24BB926C42}"/>
              </a:ext>
            </a:extLst>
          </p:cNvPr>
          <p:cNvPicPr>
            <a:picLocks noChangeAspect="1"/>
          </p:cNvPicPr>
          <p:nvPr/>
        </p:nvPicPr>
        <p:blipFill>
          <a:blip r:embed="rId3"/>
          <a:stretch>
            <a:fillRect/>
          </a:stretch>
        </p:blipFill>
        <p:spPr>
          <a:xfrm>
            <a:off x="3856037" y="1346426"/>
            <a:ext cx="7117697" cy="5151566"/>
          </a:xfrm>
          <a:prstGeom prst="rect">
            <a:avLst/>
          </a:prstGeom>
        </p:spPr>
      </p:pic>
    </p:spTree>
    <p:extLst>
      <p:ext uri="{BB962C8B-B14F-4D97-AF65-F5344CB8AC3E}">
        <p14:creationId xmlns:p14="http://schemas.microsoft.com/office/powerpoint/2010/main" val="3508985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Power BI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11263</TotalTime>
  <Words>574</Words>
  <Application>Microsoft Office PowerPoint</Application>
  <PresentationFormat>Custom</PresentationFormat>
  <Paragraphs>97</Paragraphs>
  <Slides>19</Slides>
  <Notes>7</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Power BI in Azure Synapse</vt:lpstr>
      <vt:lpstr>Agenda</vt:lpstr>
      <vt:lpstr>Synapse and Power BI</vt:lpstr>
      <vt:lpstr>Connecting a Power BI Workspace</vt:lpstr>
      <vt:lpstr>Connecting a Power BI Workspace - continued</vt:lpstr>
      <vt:lpstr>Power BI in Synapse</vt:lpstr>
      <vt:lpstr>Work with Power BI in the Develop hub</vt:lpstr>
      <vt:lpstr>Create datasets with Power BI Desktop</vt:lpstr>
      <vt:lpstr>Create Power BI reports</vt:lpstr>
      <vt:lpstr>Performance Optimization</vt:lpstr>
      <vt:lpstr>Result-set caching</vt:lpstr>
      <vt:lpstr>Materialized views</vt:lpstr>
      <vt:lpstr>SQL Pool resource allocation</vt:lpstr>
      <vt:lpstr>Performance optimization end-to-end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287</cp:revision>
  <dcterms:created xsi:type="dcterms:W3CDTF">2016-03-10T00:17:44Z</dcterms:created>
  <dcterms:modified xsi:type="dcterms:W3CDTF">2020-07-20T13:10:27Z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